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</p:sldMasterIdLst>
  <p:notesMasterIdLst>
    <p:notesMasterId r:id="rId23"/>
  </p:notesMasterIdLst>
  <p:sldIdLst>
    <p:sldId id="256" r:id="rId2"/>
    <p:sldId id="264" r:id="rId3"/>
    <p:sldId id="257" r:id="rId4"/>
    <p:sldId id="258" r:id="rId5"/>
    <p:sldId id="260" r:id="rId6"/>
    <p:sldId id="261" r:id="rId7"/>
    <p:sldId id="263" r:id="rId8"/>
    <p:sldId id="265" r:id="rId9"/>
    <p:sldId id="266" r:id="rId10"/>
    <p:sldId id="267" r:id="rId11"/>
    <p:sldId id="268" r:id="rId12"/>
    <p:sldId id="269" r:id="rId13"/>
    <p:sldId id="273" r:id="rId14"/>
    <p:sldId id="274" r:id="rId15"/>
    <p:sldId id="275" r:id="rId16"/>
    <p:sldId id="276" r:id="rId17"/>
    <p:sldId id="259" r:id="rId18"/>
    <p:sldId id="262" r:id="rId19"/>
    <p:sldId id="270" r:id="rId20"/>
    <p:sldId id="271" r:id="rId21"/>
    <p:sldId id="272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Styl s motivem 1 – zvýraznění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řední sty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Střední styl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gif>
</file>

<file path=ppt/media/image9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575175-D19A-4A64-90EF-C43D317A42EC}" type="datetimeFigureOut">
              <a:rPr lang="cs-CZ" smtClean="0"/>
              <a:t>07.01.2023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3103DD-F332-47CC-917E-7D135BB527F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295091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cs-CZ" dirty="0"/>
              <a:t>Nevýhody </a:t>
            </a:r>
            <a:r>
              <a:rPr lang="cs-CZ" dirty="0" err="1"/>
              <a:t>avi</a:t>
            </a:r>
            <a:r>
              <a:rPr lang="cs-CZ" dirty="0"/>
              <a:t>:    </a:t>
            </a:r>
            <a:r>
              <a:rPr lang="cs-CZ" b="0" dirty="0">
                <a:solidFill>
                  <a:srgbClr val="222222"/>
                </a:solidFill>
                <a:effectLst/>
                <a:latin typeface="Segoe UI" panose="020B0502040204020203" pitchFamily="34" charset="0"/>
              </a:rPr>
              <a:t>Velikost souboru je velmi velká.      AVI zabírá spoustu místa kvůli velké velikosti souboru.      Nejedná se o doporučení pro sdílení videa.</a:t>
            </a:r>
          </a:p>
          <a:p>
            <a:pPr algn="l">
              <a:buFont typeface="Arial" panose="020B0604020202020204" pitchFamily="34" charset="0"/>
              <a:buNone/>
            </a:pPr>
            <a:endParaRPr lang="cs-CZ" b="0" dirty="0">
              <a:solidFill>
                <a:srgbClr val="222222"/>
              </a:solidFill>
              <a:effectLst/>
              <a:latin typeface="Segoe UI" panose="020B0502040204020203" pitchFamily="34" charset="0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cs-CZ" b="0" dirty="0">
                <a:solidFill>
                  <a:srgbClr val="222222"/>
                </a:solidFill>
                <a:effectLst/>
                <a:latin typeface="Segoe UI" panose="020B0502040204020203" pitchFamily="34" charset="0"/>
              </a:rPr>
              <a:t>R</a:t>
            </a:r>
          </a:p>
          <a:p>
            <a:pPr algn="l">
              <a:buFont typeface="Arial" panose="020B0604020202020204" pitchFamily="34" charset="0"/>
              <a:buNone/>
            </a:pPr>
            <a:endParaRPr lang="cs-CZ" b="0" dirty="0">
              <a:solidFill>
                <a:srgbClr val="222222"/>
              </a:solidFill>
              <a:effectLst/>
              <a:latin typeface="Segoe UI" panose="020B0502040204020203" pitchFamily="34" charset="0"/>
            </a:endParaRP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85923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Rastr = pixel</a:t>
            </a:r>
          </a:p>
          <a:p>
            <a:r>
              <a:rPr lang="cs-CZ" dirty="0"/>
              <a:t>Má pouze 256 ( 8 bitů ) </a:t>
            </a:r>
          </a:p>
          <a:p>
            <a:r>
              <a:rPr lang="cs-CZ" dirty="0"/>
              <a:t>Použít bezeztrátovou kompresi</a:t>
            </a:r>
          </a:p>
          <a:p>
            <a:r>
              <a:rPr lang="cs-CZ" dirty="0"/>
              <a:t>Stephen zemřel na covid v 74 letech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508481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BSD Licence je nejsvobodnější, jelikož </a:t>
            </a:r>
            <a:r>
              <a:rPr lang="cs-CZ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vyžaduje pouze uvedení autora a informace o licenci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32214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Xiph.org je nezisková organizace. Cílem je vytvořit a podpořit software, který bude zdarma. 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854213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43899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První vydání </a:t>
            </a:r>
            <a:r>
              <a:rPr lang="cs-CZ" dirty="0" err="1"/>
              <a:t>konqueroru</a:t>
            </a:r>
            <a:r>
              <a:rPr lang="cs-CZ" dirty="0"/>
              <a:t> bylo v roce 1996, ale používá a updatuje se dodnes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513126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DRM = Správa digitálních práv se </a:t>
            </a:r>
            <a:r>
              <a:rPr lang="cs-CZ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Využívá  na ochranu autorských práv a uplatňuje se u uměleckých produktů v elektronické podobě. Do této kategorie tak spadají hudební nahrávky, filmy, knihy, jiná umělecká díla a také počítačové hry</a:t>
            </a:r>
          </a:p>
          <a:p>
            <a:r>
              <a:rPr lang="cs-CZ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Dolby</a:t>
            </a:r>
            <a:r>
              <a:rPr lang="cs-CZ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cs-CZ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atmos</a:t>
            </a:r>
            <a:r>
              <a:rPr lang="cs-CZ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= prostorový zvuk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31248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143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tický obrázek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834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ázev a popis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4082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ce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cs-CZ"/>
              <a:t>Po kliknutí můžete upravovat styly textu v předloze.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364537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723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0546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 s obrázk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8915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402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457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759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194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412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146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748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03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086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171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571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8" r:id="rId1"/>
    <p:sldLayoutId id="2147483829" r:id="rId2"/>
    <p:sldLayoutId id="2147483830" r:id="rId3"/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  <p:sldLayoutId id="2147483839" r:id="rId12"/>
    <p:sldLayoutId id="2147483840" r:id="rId13"/>
    <p:sldLayoutId id="2147483841" r:id="rId14"/>
    <p:sldLayoutId id="2147483842" r:id="rId15"/>
    <p:sldLayoutId id="2147483843" r:id="rId16"/>
    <p:sldLayoutId id="214748384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ixabay.com/it/icona-casa-1289758/" TargetMode="Externa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ixabay.com/it/icona-casa-1289758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ixabay.com/it/icona-casa-1289758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ixabay.com/it/icona-casa-1289758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ixabay.com/it/icona-casa-1289758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ixabay.com/it/icona-casa-1289758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ixabay.com/it/icona-casa-1289758/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cs.wikipedia.org/wiki/Konqueror" TargetMode="External"/><Relationship Id="rId3" Type="http://schemas.openxmlformats.org/officeDocument/2006/relationships/hyperlink" Target="https://cs.wikipedia.org/wiki/Form&#225;t_video_souboru" TargetMode="External"/><Relationship Id="rId7" Type="http://schemas.openxmlformats.org/officeDocument/2006/relationships/hyperlink" Target="https://www.streamingmedia.com/Articles/ReadArticle.aspx?ArticleID=74735" TargetMode="External"/><Relationship Id="rId2" Type="http://schemas.openxmlformats.org/officeDocument/2006/relationships/hyperlink" Target="https://www.bluraycopys.com/cs/video/avi-vs-mp4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ifewire.com/f4v-file-2621203" TargetMode="External"/><Relationship Id="rId5" Type="http://schemas.openxmlformats.org/officeDocument/2006/relationships/hyperlink" Target="https://cs.wikipedia.org/wiki/WebM" TargetMode="External"/><Relationship Id="rId4" Type="http://schemas.openxmlformats.org/officeDocument/2006/relationships/hyperlink" Target="https://cs.wikipedia.org/wiki/GIF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s.strephonsays.com/m4v-and-vs-mp4-and-vs-mkv-2425" TargetMode="External"/><Relationship Id="rId2" Type="http://schemas.openxmlformats.org/officeDocument/2006/relationships/hyperlink" Target="https://cs.wikipedia.org/wiki/Multiple-image_Network_Graphics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5.xml"/><Relationship Id="rId3" Type="http://schemas.openxmlformats.org/officeDocument/2006/relationships/slide" Target="slide10.xml"/><Relationship Id="rId7" Type="http://schemas.openxmlformats.org/officeDocument/2006/relationships/slide" Target="slide12.xml"/><Relationship Id="rId12" Type="http://schemas.openxmlformats.org/officeDocument/2006/relationships/slide" Target="slide8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5.xml"/><Relationship Id="rId11" Type="http://schemas.openxmlformats.org/officeDocument/2006/relationships/slide" Target="slide14.xml"/><Relationship Id="rId5" Type="http://schemas.openxmlformats.org/officeDocument/2006/relationships/slide" Target="slide11.xml"/><Relationship Id="rId15" Type="http://schemas.openxmlformats.org/officeDocument/2006/relationships/slide" Target="slide16.xml"/><Relationship Id="rId10" Type="http://schemas.openxmlformats.org/officeDocument/2006/relationships/slide" Target="slide7.xml"/><Relationship Id="rId4" Type="http://schemas.openxmlformats.org/officeDocument/2006/relationships/slide" Target="slide4.xml"/><Relationship Id="rId9" Type="http://schemas.openxmlformats.org/officeDocument/2006/relationships/slide" Target="slide13.xml"/><Relationship Id="rId14" Type="http://schemas.openxmlformats.org/officeDocument/2006/relationships/slide" Target="slide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ixabay.com/it/icona-casa-1289758/" TargetMode="Externa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ixabay.com/it/icona-casa-1289758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ixabay.com/it/icona-casa-1289758/" TargetMode="External"/><Relationship Id="rId5" Type="http://schemas.openxmlformats.org/officeDocument/2006/relationships/image" Target="../media/image7.png"/><Relationship Id="rId4" Type="http://schemas.openxmlformats.org/officeDocument/2006/relationships/slide" Target="slide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pixabay.com/it/icona-casa-1289758/" TargetMode="Externa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6" Type="http://schemas.openxmlformats.org/officeDocument/2006/relationships/slide" Target="slide2.xml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ixabay.com/it/icona-casa-1289758/" TargetMode="Externa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ixabay.com/it/icona-casa-1289758/" TargetMode="Externa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ixabay.com/it/icona-casa-1289758/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3" descr="Barevná likvidní grafika">
            <a:extLst>
              <a:ext uri="{FF2B5EF4-FFF2-40B4-BE49-F238E27FC236}">
                <a16:creationId xmlns:a16="http://schemas.microsoft.com/office/drawing/2014/main" id="{75B0B90D-247B-D70D-38A0-B918D2894D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6948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83E981A1-471E-D91E-D8BD-87E30E2CCD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818536"/>
            <a:ext cx="8825658" cy="3329581"/>
          </a:xfrm>
        </p:spPr>
        <p:txBody>
          <a:bodyPr>
            <a:normAutofit/>
          </a:bodyPr>
          <a:lstStyle/>
          <a:p>
            <a:pPr algn="ctr"/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Formáty videí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C8EFF542-AA42-FBEC-3D1A-D457C88026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521500"/>
            <a:ext cx="3161406" cy="335394"/>
          </a:xfrm>
        </p:spPr>
        <p:txBody>
          <a:bodyPr>
            <a:normAutofit fontScale="92500" lnSpcReduction="20000"/>
          </a:bodyPr>
          <a:lstStyle/>
          <a:p>
            <a:r>
              <a:rPr lang="cs-CZ" dirty="0"/>
              <a:t>Dominik Knápek i11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06760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F879544-0D52-7D83-D5BE-DCF7A7C9A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M4V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8FC55E6-7CE0-7BE7-F1C1-4D094889A7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Je to téměř identický formát jako MP4, akorát je produkovaný společností Apple, aby zabránila šíření svých produktů díky licenci DRM </a:t>
            </a:r>
          </a:p>
          <a:p>
            <a:r>
              <a:rPr lang="cs-CZ" dirty="0"/>
              <a:t>Používá se hlavně na iTunes, ale dříve se používal i v PSP nebo iPodu</a:t>
            </a:r>
          </a:p>
          <a:p>
            <a:r>
              <a:rPr lang="cs-CZ" dirty="0"/>
              <a:t>M4V podporuje zvuk </a:t>
            </a:r>
            <a:r>
              <a:rPr lang="cs-CZ" dirty="0" err="1"/>
              <a:t>Dolby</a:t>
            </a:r>
            <a:r>
              <a:rPr lang="cs-CZ" dirty="0"/>
              <a:t>, zatímco MP4 nikoliv</a:t>
            </a:r>
          </a:p>
          <a:p>
            <a:endParaRPr lang="cs-CZ" dirty="0"/>
          </a:p>
        </p:txBody>
      </p:sp>
      <p:pic>
        <p:nvPicPr>
          <p:cNvPr id="4" name="Obrázek 3">
            <a:hlinkClick r:id="rId3" action="ppaction://hlinksldjump"/>
            <a:extLst>
              <a:ext uri="{FF2B5EF4-FFF2-40B4-BE49-F238E27FC236}">
                <a16:creationId xmlns:a16="http://schemas.microsoft.com/office/drawing/2014/main" id="{EFB74634-C82B-C910-709A-6B4D3556BF94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914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112728D-53D5-8031-2EEE-ACDE0E2A6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Windows Media Video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C54040A-2281-995B-9653-73ED1FBE1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4" name="Obrázek 3">
            <a:hlinkClick r:id="rId2" action="ppaction://hlinksldjump"/>
            <a:extLst>
              <a:ext uri="{FF2B5EF4-FFF2-40B4-BE49-F238E27FC236}">
                <a16:creationId xmlns:a16="http://schemas.microsoft.com/office/drawing/2014/main" id="{541A2605-803D-2FE5-706E-6F66E53C98A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95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189154F-688E-415F-9608-41FAD85CD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Dirac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26E48E7-F6E7-DD53-56DA-D25AC75B8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4" name="Obrázek 3">
            <a:hlinkClick r:id="rId2" action="ppaction://hlinksldjump"/>
            <a:extLst>
              <a:ext uri="{FF2B5EF4-FFF2-40B4-BE49-F238E27FC236}">
                <a16:creationId xmlns:a16="http://schemas.microsoft.com/office/drawing/2014/main" id="{41AB1251-31CA-6BD9-DE8F-9DBDAAD39DE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733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A1B8C4D-3805-B123-9929-E8E49ADCA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Matroska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3FD3C25-4020-79E5-C386-8ABD2162F0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4" name="Obrázek 3">
            <a:hlinkClick r:id="rId2" action="ppaction://hlinksldjump"/>
            <a:extLst>
              <a:ext uri="{FF2B5EF4-FFF2-40B4-BE49-F238E27FC236}">
                <a16:creationId xmlns:a16="http://schemas.microsoft.com/office/drawing/2014/main" id="{C2961578-B61D-6DFE-D547-671A7A0BE5F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931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046CE0A-2765-A848-A1B3-B5941F311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MPEG-1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7382616-1D55-B19F-DCF9-4478F86AE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4" name="Obrázek 3">
            <a:hlinkClick r:id="rId2" action="ppaction://hlinksldjump"/>
            <a:extLst>
              <a:ext uri="{FF2B5EF4-FFF2-40B4-BE49-F238E27FC236}">
                <a16:creationId xmlns:a16="http://schemas.microsoft.com/office/drawing/2014/main" id="{49C45E58-F6FE-8E2A-101A-E456FDB98A4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803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7F4E9A6-3B92-5B16-5970-F44400D6B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Advanced</a:t>
            </a:r>
            <a:r>
              <a:rPr lang="cs-CZ" dirty="0"/>
              <a:t> Systems </a:t>
            </a:r>
            <a:r>
              <a:rPr lang="cs-CZ" dirty="0" err="1"/>
              <a:t>Format</a:t>
            </a:r>
            <a:r>
              <a:rPr lang="cs-CZ" dirty="0"/>
              <a:t> 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AE3178A-CB7F-1BAE-CF90-8DE1C7B27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4" name="Obrázek 3">
            <a:hlinkClick r:id="rId2" action="ppaction://hlinksldjump"/>
            <a:extLst>
              <a:ext uri="{FF2B5EF4-FFF2-40B4-BE49-F238E27FC236}">
                <a16:creationId xmlns:a16="http://schemas.microsoft.com/office/drawing/2014/main" id="{EC08F1C6-D83C-6F7A-63A9-60754297835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805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B0DC2DD-5C37-1E8A-E1DC-2FD5560F6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3GPP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372E1A5-D309-2A1A-21D3-E7107F2D2A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4" name="Obrázek 3">
            <a:hlinkClick r:id="rId2" action="ppaction://hlinksldjump"/>
            <a:extLst>
              <a:ext uri="{FF2B5EF4-FFF2-40B4-BE49-F238E27FC236}">
                <a16:creationId xmlns:a16="http://schemas.microsoft.com/office/drawing/2014/main" id="{B2411751-1676-1F95-08C7-3BFCBF91AE5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385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32E8C7A-EB5E-B42D-F7B9-1F420F991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Citace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F7074C7-8637-6800-99B3-58CF891E7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b="0" i="0" dirty="0" err="1">
                <a:effectLst/>
                <a:latin typeface="Open Sans" panose="020B0606030504020204" pitchFamily="34" charset="0"/>
              </a:rPr>
              <a:t>Jaký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 je </a:t>
            </a:r>
            <a:r>
              <a:rPr lang="en-US" sz="1400" b="0" i="0" dirty="0" err="1">
                <a:effectLst/>
                <a:latin typeface="Open Sans" panose="020B0606030504020204" pitchFamily="34" charset="0"/>
              </a:rPr>
              <a:t>rozdíl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 </a:t>
            </a:r>
            <a:r>
              <a:rPr lang="en-US" sz="1400" b="0" i="0" dirty="0" err="1">
                <a:effectLst/>
                <a:latin typeface="Open Sans" panose="020B0606030504020204" pitchFamily="34" charset="0"/>
              </a:rPr>
              <a:t>mezi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 video </a:t>
            </a:r>
            <a:r>
              <a:rPr lang="en-US" sz="1400" b="0" i="0" dirty="0" err="1">
                <a:effectLst/>
                <a:latin typeface="Open Sans" panose="020B0606030504020204" pitchFamily="34" charset="0"/>
              </a:rPr>
              <a:t>formáty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 AVI a MP4. In: </a:t>
            </a:r>
            <a:r>
              <a:rPr lang="en-US" sz="1400" b="0" i="1" dirty="0" err="1">
                <a:effectLst/>
                <a:latin typeface="Open Sans" panose="020B0606030504020204" pitchFamily="34" charset="0"/>
              </a:rPr>
              <a:t>Bluraycopys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 [online]. Czech republic: Blu-ray Masters, 2021 [cit. 2022-12-28]. </a:t>
            </a:r>
            <a:r>
              <a:rPr lang="en-US" sz="1400" b="0" i="0" dirty="0" err="1">
                <a:effectLst/>
                <a:latin typeface="Open Sans" panose="020B0606030504020204" pitchFamily="34" charset="0"/>
              </a:rPr>
              <a:t>Dostupné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 z: </a:t>
            </a:r>
            <a:r>
              <a:rPr lang="en-US" sz="1400" b="0" i="1" dirty="0">
                <a:effectLst/>
                <a:latin typeface="Open Sans" panose="020B0606030504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https://www.bluraycopys.com/cs/video/avi-vs-mp4.html</a:t>
            </a:r>
            <a:endParaRPr lang="cs-CZ" sz="1400" b="0" i="1" dirty="0">
              <a:effectLst/>
              <a:latin typeface="Open Sans" panose="020B0606030504020204" pitchFamily="34" charset="0"/>
            </a:endParaRPr>
          </a:p>
          <a:p>
            <a:r>
              <a:rPr lang="cs-CZ" sz="1400" b="0" i="0" dirty="0">
                <a:effectLst/>
                <a:latin typeface="Open Sans" panose="020B0606030504020204" pitchFamily="34" charset="0"/>
              </a:rPr>
              <a:t>Formát video souboru. In: </a:t>
            </a:r>
            <a:r>
              <a:rPr lang="cs-CZ" sz="1400" b="0" i="1" dirty="0">
                <a:effectLst/>
                <a:latin typeface="Open Sans" panose="020B0606030504020204" pitchFamily="34" charset="0"/>
              </a:rPr>
              <a:t>Wikipedia: </a:t>
            </a:r>
            <a:r>
              <a:rPr lang="cs-CZ" sz="1400" b="0" i="1" dirty="0" err="1">
                <a:effectLst/>
                <a:latin typeface="Open Sans" panose="020B0606030504020204" pitchFamily="34" charset="0"/>
              </a:rPr>
              <a:t>the</a:t>
            </a:r>
            <a:r>
              <a:rPr lang="cs-CZ" sz="1400" b="0" i="1" dirty="0">
                <a:effectLst/>
                <a:latin typeface="Open Sans" panose="020B0606030504020204" pitchFamily="34" charset="0"/>
              </a:rPr>
              <a:t> free </a:t>
            </a:r>
            <a:r>
              <a:rPr lang="cs-CZ" sz="1400" b="0" i="1" dirty="0" err="1">
                <a:effectLst/>
                <a:latin typeface="Open Sans" panose="020B0606030504020204" pitchFamily="34" charset="0"/>
              </a:rPr>
              <a:t>encyclopedia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 [online]. San Francisco (CA): </a:t>
            </a:r>
            <a:r>
              <a:rPr lang="cs-CZ" sz="1400" b="0" i="0" dirty="0" err="1">
                <a:effectLst/>
                <a:latin typeface="Open Sans" panose="020B0606030504020204" pitchFamily="34" charset="0"/>
              </a:rPr>
              <a:t>Wikimedia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 </a:t>
            </a:r>
            <a:r>
              <a:rPr lang="cs-CZ" sz="1400" b="0" i="0" dirty="0" err="1">
                <a:effectLst/>
                <a:latin typeface="Open Sans" panose="020B0606030504020204" pitchFamily="34" charset="0"/>
              </a:rPr>
              <a:t>Foundation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, 2022 [cit. 2022-12-28]. Dostupné z: </a:t>
            </a:r>
            <a:r>
              <a:rPr lang="cs-CZ" sz="1400" b="0" i="1" dirty="0">
                <a:solidFill>
                  <a:srgbClr val="58C1BA"/>
                </a:solidFill>
                <a:effectLst/>
                <a:latin typeface="Open Sans" panose="020B0606030504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https://cs.wikipedia.org/wiki/</a:t>
            </a:r>
            <a:r>
              <a:rPr lang="cs-CZ" sz="1400" b="0" i="1" dirty="0" err="1">
                <a:effectLst/>
                <a:latin typeface="Open Sans" panose="020B0606030504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Formát_video_souboru</a:t>
            </a:r>
            <a:endParaRPr lang="cs-CZ" sz="1400" b="0" i="1" dirty="0">
              <a:effectLst/>
              <a:latin typeface="Open Sans" panose="020B0606030504020204" pitchFamily="34" charset="0"/>
            </a:endParaRPr>
          </a:p>
          <a:p>
            <a:r>
              <a:rPr lang="en-US" sz="1400" b="0" i="0" dirty="0">
                <a:effectLst/>
                <a:latin typeface="Open Sans" panose="020B0606030504020204" pitchFamily="34" charset="0"/>
              </a:rPr>
              <a:t>GIF. In: </a:t>
            </a:r>
            <a:r>
              <a:rPr lang="en-US" sz="1400" b="0" i="1" dirty="0">
                <a:effectLst/>
                <a:latin typeface="Open Sans" panose="020B0606030504020204" pitchFamily="34" charset="0"/>
              </a:rPr>
              <a:t>Wikipedia: the free encyclopedia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 [online]. San Francisco (CA): Wikimedia Foundation, 2022 [cit. 2022-12-29]. </a:t>
            </a:r>
            <a:r>
              <a:rPr lang="en-US" sz="1400" b="0" i="0" dirty="0" err="1">
                <a:effectLst/>
                <a:latin typeface="Open Sans" panose="020B0606030504020204" pitchFamily="34" charset="0"/>
              </a:rPr>
              <a:t>Dostupné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 z: </a:t>
            </a:r>
            <a:r>
              <a:rPr lang="en-US" sz="1400" b="0" i="1" dirty="0">
                <a:effectLst/>
                <a:latin typeface="Open Sans" panose="020B06060305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https://cs.wikipedia.org/wiki/GIF</a:t>
            </a:r>
            <a:endParaRPr lang="cs-CZ" sz="1400" b="0" i="1" dirty="0">
              <a:effectLst/>
              <a:latin typeface="Open Sans" panose="020B0606030504020204" pitchFamily="34" charset="0"/>
            </a:endParaRPr>
          </a:p>
          <a:p>
            <a:r>
              <a:rPr lang="en-US" sz="1400" b="0" i="0" dirty="0" err="1">
                <a:effectLst/>
                <a:latin typeface="Open Sans" panose="020B0606030504020204" pitchFamily="34" charset="0"/>
              </a:rPr>
              <a:t>WebM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. In: </a:t>
            </a:r>
            <a:r>
              <a:rPr lang="en-US" sz="1400" b="0" i="1" dirty="0">
                <a:effectLst/>
                <a:latin typeface="Open Sans" panose="020B0606030504020204" pitchFamily="34" charset="0"/>
              </a:rPr>
              <a:t>Wikipedia: the free encyclopedia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 [online]. San Francisco (CA): Wikimedia Foundation, 2022 [cit. 2022-12-30]. </a:t>
            </a:r>
            <a:r>
              <a:rPr lang="en-US" sz="1400" b="0" i="0" dirty="0" err="1">
                <a:effectLst/>
                <a:latin typeface="Open Sans" panose="020B0606030504020204" pitchFamily="34" charset="0"/>
              </a:rPr>
              <a:t>Dostupné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 z</a:t>
            </a:r>
            <a:r>
              <a:rPr lang="en-US" sz="1400" b="0" i="1" dirty="0">
                <a:effectLst/>
                <a:latin typeface="Open Sans" panose="020B0606030504020204" pitchFamily="34" charset="0"/>
              </a:rPr>
              <a:t>: </a:t>
            </a:r>
            <a:r>
              <a:rPr lang="en-US" sz="1400" b="0" i="1" dirty="0">
                <a:effectLst/>
                <a:latin typeface="Open Sans" panose="020B06060305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https://cs.wikipedia.org/wiki/WebM</a:t>
            </a:r>
            <a:endParaRPr lang="cs-CZ" sz="1400" b="0" i="1" dirty="0">
              <a:effectLst/>
              <a:latin typeface="Open Sans" panose="020B0606030504020204" pitchFamily="34" charset="0"/>
            </a:endParaRPr>
          </a:p>
          <a:p>
            <a:r>
              <a:rPr lang="en-US" sz="1400" b="0" i="0" dirty="0">
                <a:effectLst/>
                <a:latin typeface="Open Sans" panose="020B0606030504020204" pitchFamily="34" charset="0"/>
              </a:rPr>
              <a:t>What Is an F4V File?. In: </a:t>
            </a:r>
            <a:r>
              <a:rPr lang="en-US" sz="1400" b="0" i="1" dirty="0" err="1">
                <a:effectLst/>
                <a:latin typeface="Open Sans" panose="020B0606030504020204" pitchFamily="34" charset="0"/>
              </a:rPr>
              <a:t>Lifewire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 [online]. America: </a:t>
            </a:r>
            <a:r>
              <a:rPr lang="en-US" sz="1400" b="0" i="0" dirty="0" err="1">
                <a:effectLst/>
                <a:latin typeface="Open Sans" panose="020B0606030504020204" pitchFamily="34" charset="0"/>
              </a:rPr>
              <a:t>Dotdash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 Meredith, 2022 [cit. 2023-01-01]. </a:t>
            </a:r>
            <a:r>
              <a:rPr lang="en-US" sz="1400" b="0" i="0" dirty="0" err="1">
                <a:effectLst/>
                <a:latin typeface="Open Sans" panose="020B0606030504020204" pitchFamily="34" charset="0"/>
              </a:rPr>
              <a:t>Dostupné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 z: </a:t>
            </a:r>
            <a:r>
              <a:rPr lang="en-US" sz="1400" b="0" i="1" dirty="0">
                <a:effectLst/>
                <a:latin typeface="Open Sans" panose="020B0606030504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https://www.lifewire.com/f4v-file-2621203</a:t>
            </a:r>
            <a:r>
              <a:rPr lang="cs-CZ" sz="1400" b="0" i="1" dirty="0">
                <a:effectLst/>
                <a:latin typeface="Open Sans" panose="020B0606030504020204" pitchFamily="34" charset="0"/>
              </a:rPr>
              <a:t> </a:t>
            </a:r>
          </a:p>
          <a:p>
            <a:r>
              <a:rPr lang="en-US" sz="1400" b="0" i="0" dirty="0">
                <a:effectLst/>
                <a:latin typeface="Open Sans" panose="020B0606030504020204" pitchFamily="34" charset="0"/>
              </a:rPr>
              <a:t>What Is H.264?. In: </a:t>
            </a:r>
            <a:r>
              <a:rPr lang="en-US" sz="1400" b="0" i="1" dirty="0" err="1">
                <a:effectLst/>
                <a:latin typeface="Open Sans" panose="020B0606030504020204" pitchFamily="34" charset="0"/>
              </a:rPr>
              <a:t>Lifewire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 [online]. ?: </a:t>
            </a:r>
            <a:r>
              <a:rPr lang="en-US" sz="1400" b="0" i="0" dirty="0" err="1">
                <a:effectLst/>
                <a:latin typeface="Open Sans" panose="020B0606030504020204" pitchFamily="34" charset="0"/>
              </a:rPr>
              <a:t>Telestream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, ? [cit. 2023-01-01]. </a:t>
            </a:r>
            <a:r>
              <a:rPr lang="en-US" sz="1400" b="0" i="0" dirty="0" err="1">
                <a:effectLst/>
                <a:latin typeface="Open Sans" panose="020B0606030504020204" pitchFamily="34" charset="0"/>
              </a:rPr>
              <a:t>Dostupné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 z: </a:t>
            </a:r>
            <a:r>
              <a:rPr lang="en-US" sz="1400" b="0" i="1" dirty="0">
                <a:effectLst/>
                <a:latin typeface="Open Sans" panose="020B0606030504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https://www.streamingmedia.com/Articles/ReadArticle.aspx?ArticleID=74735</a:t>
            </a:r>
            <a:endParaRPr lang="cs-CZ" sz="1400" i="1" dirty="0">
              <a:latin typeface="Open Sans" panose="020B0606030504020204" pitchFamily="34" charset="0"/>
            </a:endParaRPr>
          </a:p>
          <a:p>
            <a:r>
              <a:rPr lang="cs-CZ" sz="1400" b="0" i="0" dirty="0" err="1">
                <a:effectLst/>
                <a:latin typeface="Open Sans" panose="020B0606030504020204" pitchFamily="34" charset="0"/>
              </a:rPr>
              <a:t>Konqueror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. In: </a:t>
            </a:r>
            <a:r>
              <a:rPr lang="cs-CZ" sz="1400" b="0" i="1" dirty="0">
                <a:effectLst/>
                <a:latin typeface="Open Sans" panose="020B0606030504020204" pitchFamily="34" charset="0"/>
              </a:rPr>
              <a:t>Wikipedia: </a:t>
            </a:r>
            <a:r>
              <a:rPr lang="cs-CZ" sz="1400" b="0" i="1" dirty="0" err="1">
                <a:effectLst/>
                <a:latin typeface="Open Sans" panose="020B0606030504020204" pitchFamily="34" charset="0"/>
              </a:rPr>
              <a:t>the</a:t>
            </a:r>
            <a:r>
              <a:rPr lang="cs-CZ" sz="1400" b="0" i="1" dirty="0">
                <a:effectLst/>
                <a:latin typeface="Open Sans" panose="020B0606030504020204" pitchFamily="34" charset="0"/>
              </a:rPr>
              <a:t> free </a:t>
            </a:r>
            <a:r>
              <a:rPr lang="cs-CZ" sz="1400" b="0" i="1" dirty="0" err="1">
                <a:effectLst/>
                <a:latin typeface="Open Sans" panose="020B0606030504020204" pitchFamily="34" charset="0"/>
              </a:rPr>
              <a:t>encyclopedia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 [online]. San Francisco (CA): </a:t>
            </a:r>
            <a:r>
              <a:rPr lang="cs-CZ" sz="1400" b="0" i="0" dirty="0" err="1">
                <a:effectLst/>
                <a:latin typeface="Open Sans" panose="020B0606030504020204" pitchFamily="34" charset="0"/>
              </a:rPr>
              <a:t>Wikimedia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 </a:t>
            </a:r>
            <a:r>
              <a:rPr lang="cs-CZ" sz="1400" b="0" i="0" dirty="0" err="1">
                <a:effectLst/>
                <a:latin typeface="Open Sans" panose="020B0606030504020204" pitchFamily="34" charset="0"/>
              </a:rPr>
              <a:t>Foundation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, 2022 [cit. 2023-01-02]. Dostupné z: </a:t>
            </a:r>
            <a:r>
              <a:rPr lang="cs-CZ" sz="1400" b="0" i="1" dirty="0">
                <a:effectLst/>
                <a:latin typeface="Open Sans" panose="020B0606030504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https://cs.wikipedia.org/wiki/Konqueror</a:t>
            </a:r>
            <a:endParaRPr lang="cs-CZ" sz="1400" b="0" i="1" dirty="0">
              <a:effectLst/>
              <a:latin typeface="Open Sans" panose="020B0606030504020204" pitchFamily="34" charset="0"/>
            </a:endParaRPr>
          </a:p>
          <a:p>
            <a:endParaRPr lang="cs-CZ" sz="1400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endParaRPr lang="cs-CZ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618698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A5AD9BD-15EC-B202-639B-41D1D2339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Citace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3171F75-3287-E3B9-AC9C-A60A0B7029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cs-CZ" sz="1400" b="0" i="0" dirty="0" err="1">
                <a:effectLst/>
                <a:latin typeface="Open Sans" panose="020B0606030504020204" pitchFamily="34" charset="0"/>
              </a:rPr>
              <a:t>Multiple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-image Network </a:t>
            </a:r>
            <a:r>
              <a:rPr lang="cs-CZ" sz="1400" b="0" i="0" dirty="0" err="1">
                <a:effectLst/>
                <a:latin typeface="Open Sans" panose="020B0606030504020204" pitchFamily="34" charset="0"/>
              </a:rPr>
              <a:t>Graphics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. In: </a:t>
            </a:r>
            <a:r>
              <a:rPr lang="cs-CZ" sz="1400" b="0" i="1" dirty="0">
                <a:effectLst/>
                <a:latin typeface="Open Sans" panose="020B0606030504020204" pitchFamily="34" charset="0"/>
              </a:rPr>
              <a:t>Wikipedia: </a:t>
            </a:r>
            <a:r>
              <a:rPr lang="cs-CZ" sz="1400" b="0" i="1" dirty="0" err="1">
                <a:effectLst/>
                <a:latin typeface="Open Sans" panose="020B0606030504020204" pitchFamily="34" charset="0"/>
              </a:rPr>
              <a:t>the</a:t>
            </a:r>
            <a:r>
              <a:rPr lang="cs-CZ" sz="1400" b="0" i="1" dirty="0">
                <a:effectLst/>
                <a:latin typeface="Open Sans" panose="020B0606030504020204" pitchFamily="34" charset="0"/>
              </a:rPr>
              <a:t> free </a:t>
            </a:r>
            <a:r>
              <a:rPr lang="cs-CZ" sz="1400" b="0" i="1" dirty="0" err="1">
                <a:effectLst/>
                <a:latin typeface="Open Sans" panose="020B0606030504020204" pitchFamily="34" charset="0"/>
              </a:rPr>
              <a:t>encyclopedia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 [online]. San Francisco (CA): </a:t>
            </a:r>
            <a:r>
              <a:rPr lang="cs-CZ" sz="1400" b="0" i="0" dirty="0" err="1">
                <a:effectLst/>
                <a:latin typeface="Open Sans" panose="020B0606030504020204" pitchFamily="34" charset="0"/>
              </a:rPr>
              <a:t>Wikimedia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 </a:t>
            </a:r>
            <a:r>
              <a:rPr lang="cs-CZ" sz="1400" b="0" i="0" dirty="0" err="1">
                <a:effectLst/>
                <a:latin typeface="Open Sans" panose="020B0606030504020204" pitchFamily="34" charset="0"/>
              </a:rPr>
              <a:t>Foundation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, 2022 [cit. 2023-01-02]. Dostupné z</a:t>
            </a:r>
            <a:r>
              <a:rPr lang="cs-CZ" sz="1400" b="0" i="1" dirty="0">
                <a:effectLst/>
                <a:latin typeface="Open Sans" panose="020B0606030504020204" pitchFamily="34" charset="0"/>
              </a:rPr>
              <a:t>: </a:t>
            </a:r>
            <a:r>
              <a:rPr lang="cs-CZ" sz="1400" b="0" i="1" dirty="0">
                <a:effectLst/>
                <a:latin typeface="Open Sans" panose="020B0606030504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https://cs.wikipedia.org/wiki/Multiple-image_Network_Graphics</a:t>
            </a:r>
            <a:endParaRPr lang="cs-CZ" sz="1400" b="0" i="1" dirty="0">
              <a:effectLst/>
              <a:latin typeface="Open Sans" panose="020B0606030504020204" pitchFamily="34" charset="0"/>
            </a:endParaRPr>
          </a:p>
          <a:p>
            <a:r>
              <a:rPr lang="cs-CZ" sz="1200" b="0" i="0" dirty="0">
                <a:effectLst/>
                <a:latin typeface="Open Sans" panose="020B0606030504020204" pitchFamily="34" charset="0"/>
              </a:rPr>
              <a:t>Rozdíl mezi M4V a MP4 a MKV. In: </a:t>
            </a:r>
            <a:r>
              <a:rPr lang="cs-CZ" sz="1200" b="0" i="1" dirty="0">
                <a:effectLst/>
                <a:latin typeface="Open Sans" panose="020B0606030504020204" pitchFamily="34" charset="0"/>
              </a:rPr>
              <a:t>Wikipedia: </a:t>
            </a:r>
            <a:r>
              <a:rPr lang="cs-CZ" sz="1200" b="0" i="1" dirty="0" err="1">
                <a:effectLst/>
                <a:latin typeface="Open Sans" panose="020B0606030504020204" pitchFamily="34" charset="0"/>
              </a:rPr>
              <a:t>the</a:t>
            </a:r>
            <a:r>
              <a:rPr lang="cs-CZ" sz="1200" b="0" i="1" dirty="0">
                <a:effectLst/>
                <a:latin typeface="Open Sans" panose="020B0606030504020204" pitchFamily="34" charset="0"/>
              </a:rPr>
              <a:t> free </a:t>
            </a:r>
            <a:r>
              <a:rPr lang="cs-CZ" sz="1200" b="0" i="1" dirty="0" err="1">
                <a:effectLst/>
                <a:latin typeface="Open Sans" panose="020B0606030504020204" pitchFamily="34" charset="0"/>
              </a:rPr>
              <a:t>encyclopedia</a:t>
            </a:r>
            <a:r>
              <a:rPr lang="cs-CZ" sz="1200" b="0" i="0" dirty="0">
                <a:effectLst/>
                <a:latin typeface="Open Sans" panose="020B0606030504020204" pitchFamily="34" charset="0"/>
              </a:rPr>
              <a:t> [online]. Czech </a:t>
            </a:r>
            <a:r>
              <a:rPr lang="cs-CZ" sz="1200" b="0" i="0" dirty="0" err="1">
                <a:effectLst/>
                <a:latin typeface="Open Sans" panose="020B0606030504020204" pitchFamily="34" charset="0"/>
              </a:rPr>
              <a:t>republic</a:t>
            </a:r>
            <a:r>
              <a:rPr lang="cs-CZ" sz="1200" b="0" i="0" dirty="0">
                <a:effectLst/>
                <a:latin typeface="Open Sans" panose="020B0606030504020204" pitchFamily="34" charset="0"/>
              </a:rPr>
              <a:t>: </a:t>
            </a:r>
            <a:r>
              <a:rPr lang="cs-CZ" sz="1200" b="0" i="0" dirty="0" err="1">
                <a:effectLst/>
                <a:latin typeface="Open Sans" panose="020B0606030504020204" pitchFamily="34" charset="0"/>
              </a:rPr>
              <a:t>strephonsays</a:t>
            </a:r>
            <a:r>
              <a:rPr lang="cs-CZ" sz="1200" b="0" i="0" dirty="0">
                <a:effectLst/>
                <a:latin typeface="Open Sans" panose="020B0606030504020204" pitchFamily="34" charset="0"/>
              </a:rPr>
              <a:t>, 2022 [cit. 2023-01-02]. Dostupné z</a:t>
            </a:r>
            <a:r>
              <a:rPr lang="cs-CZ" sz="1200" b="0" i="1" dirty="0">
                <a:effectLst/>
                <a:latin typeface="Open Sans" panose="020B0606030504020204" pitchFamily="34" charset="0"/>
              </a:rPr>
              <a:t>: </a:t>
            </a:r>
            <a:r>
              <a:rPr lang="cs-CZ" sz="1200" b="0" i="1" dirty="0">
                <a:effectLst/>
                <a:latin typeface="Open Sans" panose="020B0606030504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https://cs.strephonsays.com/m4v-and-vs-mp4-and-vs-mkv-2425</a:t>
            </a:r>
            <a:endParaRPr lang="cs-CZ" sz="1400" i="1" dirty="0">
              <a:latin typeface="Open Sans" panose="020B0606030504020204" pitchFamily="34" charset="0"/>
            </a:endParaRPr>
          </a:p>
          <a:p>
            <a:endParaRPr lang="cs-CZ" sz="1400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endParaRPr lang="cs-CZ" sz="1400" dirty="0"/>
          </a:p>
        </p:txBody>
      </p:sp>
    </p:spTree>
    <p:extLst>
      <p:ext uri="{BB962C8B-B14F-4D97-AF65-F5344CB8AC3E}">
        <p14:creationId xmlns:p14="http://schemas.microsoft.com/office/powerpoint/2010/main" val="898109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8C53FB6-233A-02CF-F178-EBC5CBAF2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1AF3CEA-2234-A293-9171-75429DF00C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42471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940647B-471D-714E-A81A-CAE66413A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Obsah</a:t>
            </a:r>
          </a:p>
        </p:txBody>
      </p:sp>
      <p:graphicFrame>
        <p:nvGraphicFramePr>
          <p:cNvPr id="8" name="Tabulka 8">
            <a:extLst>
              <a:ext uri="{FF2B5EF4-FFF2-40B4-BE49-F238E27FC236}">
                <a16:creationId xmlns:a16="http://schemas.microsoft.com/office/drawing/2014/main" id="{4DC87556-C45C-AEF8-5F85-2917471A9D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5067653"/>
              </p:ext>
            </p:extLst>
          </p:nvPr>
        </p:nvGraphicFramePr>
        <p:xfrm>
          <a:off x="1261806" y="1853248"/>
          <a:ext cx="9668388" cy="4658577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4834194">
                  <a:extLst>
                    <a:ext uri="{9D8B030D-6E8A-4147-A177-3AD203B41FA5}">
                      <a16:colId xmlns:a16="http://schemas.microsoft.com/office/drawing/2014/main" val="3473812462"/>
                    </a:ext>
                  </a:extLst>
                </a:gridCol>
                <a:gridCol w="4834194">
                  <a:extLst>
                    <a:ext uri="{9D8B030D-6E8A-4147-A177-3AD203B41FA5}">
                      <a16:colId xmlns:a16="http://schemas.microsoft.com/office/drawing/2014/main" val="3328028457"/>
                    </a:ext>
                  </a:extLst>
                </a:gridCol>
              </a:tblGrid>
              <a:tr h="665511">
                <a:tc>
                  <a:txBody>
                    <a:bodyPr/>
                    <a:lstStyle/>
                    <a:p>
                      <a:r>
                        <a:rPr lang="cs-CZ" b="1" dirty="0">
                          <a:solidFill>
                            <a:srgbClr val="FF0000"/>
                          </a:solidFill>
                          <a:hlinkClick r:id="rId2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AVI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b="1" dirty="0">
                          <a:solidFill>
                            <a:srgbClr val="FF0000"/>
                          </a:solidFill>
                          <a:hlinkClick r:id="rId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M4V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0522458"/>
                  </a:ext>
                </a:extLst>
              </a:tr>
              <a:tr h="665511">
                <a:tc>
                  <a:txBody>
                    <a:bodyPr/>
                    <a:lstStyle/>
                    <a:p>
                      <a:r>
                        <a:rPr lang="cs-CZ" b="1" dirty="0">
                          <a:solidFill>
                            <a:srgbClr val="FF0000"/>
                          </a:solidFill>
                          <a:hlinkClick r:id="rId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MP4 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b="1" dirty="0">
                          <a:solidFill>
                            <a:srgbClr val="FF0000"/>
                          </a:solidFill>
                          <a:hlinkClick r:id="rId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Windows Media Video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283030"/>
                  </a:ext>
                </a:extLst>
              </a:tr>
              <a:tr h="665511">
                <a:tc>
                  <a:txBody>
                    <a:bodyPr/>
                    <a:lstStyle/>
                    <a:p>
                      <a:r>
                        <a:rPr lang="cs-CZ" b="1" dirty="0">
                          <a:solidFill>
                            <a:srgbClr val="FF0000"/>
                          </a:solidFill>
                          <a:hlinkClick r:id="rId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GIF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b="1" dirty="0" err="1">
                          <a:solidFill>
                            <a:srgbClr val="FF0000"/>
                          </a:solidFill>
                          <a:hlinkClick r:id="rId7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Dirac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5097422"/>
                  </a:ext>
                </a:extLst>
              </a:tr>
              <a:tr h="665511">
                <a:tc>
                  <a:txBody>
                    <a:bodyPr/>
                    <a:lstStyle/>
                    <a:p>
                      <a:r>
                        <a:rPr lang="cs-CZ" b="1" dirty="0" err="1">
                          <a:solidFill>
                            <a:srgbClr val="FF0000"/>
                          </a:solidFill>
                          <a:hlinkClick r:id="rId8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WebM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b="1" dirty="0" err="1">
                          <a:solidFill>
                            <a:srgbClr val="FF0000"/>
                          </a:solidFill>
                          <a:hlinkClick r:id="rId9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Matroska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876859"/>
                  </a:ext>
                </a:extLst>
              </a:tr>
              <a:tr h="665511">
                <a:tc>
                  <a:txBody>
                    <a:bodyPr/>
                    <a:lstStyle/>
                    <a:p>
                      <a:r>
                        <a:rPr lang="cs-CZ" b="1" dirty="0" err="1">
                          <a:solidFill>
                            <a:srgbClr val="FF0000"/>
                          </a:solidFill>
                          <a:hlinkClick r:id="rId10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Ogg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b="1" dirty="0">
                          <a:solidFill>
                            <a:srgbClr val="FF0000"/>
                          </a:solidFill>
                          <a:hlinkClick r:id="rId11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MPEG-1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3821367"/>
                  </a:ext>
                </a:extLst>
              </a:tr>
              <a:tr h="665511">
                <a:tc>
                  <a:txBody>
                    <a:bodyPr/>
                    <a:lstStyle/>
                    <a:p>
                      <a:r>
                        <a:rPr lang="cs-CZ" b="1" dirty="0" err="1">
                          <a:solidFill>
                            <a:srgbClr val="FF0000"/>
                          </a:solidFill>
                          <a:hlinkClick r:id="rId12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Flash</a:t>
                      </a:r>
                      <a:r>
                        <a:rPr lang="cs-CZ" b="1" dirty="0">
                          <a:solidFill>
                            <a:srgbClr val="FF0000"/>
                          </a:solidFill>
                          <a:hlinkClick r:id="rId12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Video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b="1" dirty="0" err="1">
                          <a:solidFill>
                            <a:srgbClr val="FF0000"/>
                          </a:solidFill>
                          <a:hlinkClick r:id="rId1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Advanced</a:t>
                      </a:r>
                      <a:r>
                        <a:rPr lang="cs-CZ" b="1" dirty="0">
                          <a:solidFill>
                            <a:srgbClr val="FF0000"/>
                          </a:solidFill>
                          <a:hlinkClick r:id="rId1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Systems </a:t>
                      </a:r>
                      <a:r>
                        <a:rPr lang="cs-CZ" b="1" dirty="0" err="1">
                          <a:solidFill>
                            <a:srgbClr val="FF0000"/>
                          </a:solidFill>
                          <a:hlinkClick r:id="rId1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Format</a:t>
                      </a:r>
                      <a:r>
                        <a:rPr lang="cs-CZ" b="1" dirty="0">
                          <a:solidFill>
                            <a:srgbClr val="FF0000"/>
                          </a:solidFill>
                          <a:hlinkClick r:id="rId1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2389237"/>
                  </a:ext>
                </a:extLst>
              </a:tr>
              <a:tr h="665511">
                <a:tc>
                  <a:txBody>
                    <a:bodyPr/>
                    <a:lstStyle/>
                    <a:p>
                      <a:r>
                        <a:rPr lang="cs-CZ" b="1" dirty="0" err="1">
                          <a:solidFill>
                            <a:srgbClr val="FF0000"/>
                          </a:solidFill>
                          <a:hlinkClick r:id="rId1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Multiple</a:t>
                      </a:r>
                      <a:r>
                        <a:rPr lang="cs-CZ" b="1" dirty="0">
                          <a:solidFill>
                            <a:srgbClr val="FF0000"/>
                          </a:solidFill>
                          <a:hlinkClick r:id="rId1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-image Network </a:t>
                      </a:r>
                      <a:r>
                        <a:rPr lang="cs-CZ" b="1" dirty="0" err="1">
                          <a:solidFill>
                            <a:srgbClr val="FF0000"/>
                          </a:solidFill>
                          <a:hlinkClick r:id="rId1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Graphics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b="1" dirty="0">
                          <a:solidFill>
                            <a:srgbClr val="FF0000"/>
                          </a:solidFill>
                          <a:hlinkClick r:id="rId1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3GPP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11270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8074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5443961-7E2F-B723-B908-6B62A9517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59D396A-7A63-2494-9D2D-6F759FC3D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802052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FFD3E16-0D10-7E2F-C527-C6B9E1671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FC1F7E7-0AE1-FD1E-E9BC-6FCD4A405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43667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D8F3258-218E-7038-6775-D174BD128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AVI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073D344-1BAB-E8D8-D7F1-493D1FF72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052918"/>
            <a:ext cx="8946541" cy="4195481"/>
          </a:xfrm>
        </p:spPr>
        <p:txBody>
          <a:bodyPr/>
          <a:lstStyle/>
          <a:p>
            <a:r>
              <a:rPr lang="cs-CZ" dirty="0"/>
              <a:t>Mezi jeden z nejpoužívanějších formátů je .</a:t>
            </a:r>
            <a:r>
              <a:rPr lang="cs-CZ" dirty="0" err="1"/>
              <a:t>avi</a:t>
            </a:r>
            <a:r>
              <a:rPr lang="cs-CZ" dirty="0"/>
              <a:t>. Je tomu tak, jelikož se takhle šíří pirátské filmy na internetu</a:t>
            </a:r>
          </a:p>
          <a:p>
            <a:r>
              <a:rPr lang="cs-CZ" dirty="0"/>
              <a:t>I když je AVI zastaralý typ formátů a šel by lehce nahradit, tak má stále nějaké výhody:</a:t>
            </a:r>
          </a:p>
          <a:p>
            <a:r>
              <a:rPr lang="cs-CZ" dirty="0"/>
              <a:t>1. Je vysoce kompatibilní s Windows, protože je vyvíjen Microsoftem.</a:t>
            </a:r>
          </a:p>
          <a:p>
            <a:r>
              <a:rPr lang="cs-CZ" dirty="0"/>
              <a:t>2. Ukládá nekomprimované digitální video v plné kvalitě</a:t>
            </a:r>
          </a:p>
          <a:p>
            <a:r>
              <a:rPr lang="cs-CZ" dirty="0"/>
              <a:t>3. Je dobrý na další úpravu </a:t>
            </a:r>
          </a:p>
          <a:p>
            <a:r>
              <a:rPr lang="cs-CZ" dirty="0"/>
              <a:t>Nejvyšší možná kvalita je Full HD </a:t>
            </a:r>
          </a:p>
        </p:txBody>
      </p:sp>
      <p:pic>
        <p:nvPicPr>
          <p:cNvPr id="6" name="Obrázek 5">
            <a:hlinkClick r:id="rId3" action="ppaction://hlinksldjump"/>
            <a:extLst>
              <a:ext uri="{FF2B5EF4-FFF2-40B4-BE49-F238E27FC236}">
                <a16:creationId xmlns:a16="http://schemas.microsoft.com/office/drawing/2014/main" id="{B71FAF80-E6B7-C222-3E13-DF4EAB982CC4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42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F9D8F47-387F-8067-C225-871103260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MP4</a:t>
            </a:r>
            <a:br>
              <a:rPr lang="cs-CZ" dirty="0"/>
            </a:b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0B73558-6BCD-92B0-C67A-8028C9502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Je též jeden z nejpoužívanějších formátů videí, jeho hlavní výhodou oproti AVI je menší velikost.</a:t>
            </a:r>
          </a:p>
          <a:p>
            <a:r>
              <a:rPr lang="cs-CZ" dirty="0"/>
              <a:t>Používá se hlavně u videí, které se později nahrávají dál, kvůli kompresi.</a:t>
            </a:r>
          </a:p>
          <a:p>
            <a:r>
              <a:rPr lang="cs-CZ" dirty="0"/>
              <a:t>Videa ve formátu MP4 jsou již komprimovány</a:t>
            </a:r>
          </a:p>
          <a:p>
            <a:r>
              <a:rPr lang="cs-CZ" dirty="0"/>
              <a:t>Lépe se šíří mezi různými zařízeními například z telefonu do počítače.</a:t>
            </a:r>
          </a:p>
          <a:p>
            <a:endParaRPr lang="cs-CZ" dirty="0"/>
          </a:p>
        </p:txBody>
      </p:sp>
      <p:pic>
        <p:nvPicPr>
          <p:cNvPr id="6" name="Obrázek 5">
            <a:hlinkClick r:id="rId2" action="ppaction://hlinksldjump"/>
            <a:extLst>
              <a:ext uri="{FF2B5EF4-FFF2-40B4-BE49-F238E27FC236}">
                <a16:creationId xmlns:a16="http://schemas.microsoft.com/office/drawing/2014/main" id="{F2B6831E-B930-F85C-D51D-425153CA40C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638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43A2EF2-2E8A-E78E-0A10-A8A5A6660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GIF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1FC5EFA-FE79-5B92-C63B-AE3B2AF1B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Vývojářem byl Stephen </a:t>
            </a:r>
            <a:r>
              <a:rPr lang="cs-CZ" dirty="0" err="1"/>
              <a:t>Wilhite</a:t>
            </a:r>
            <a:endParaRPr lang="cs-CZ" dirty="0"/>
          </a:p>
          <a:p>
            <a:r>
              <a:rPr lang="cs-CZ" dirty="0"/>
              <a:t>Rok vydání byl 1987</a:t>
            </a:r>
          </a:p>
          <a:p>
            <a:r>
              <a:rPr lang="cs-CZ" dirty="0"/>
              <a:t>Je grafický formát určený pro rastrovou grafiku</a:t>
            </a:r>
          </a:p>
          <a:p>
            <a:r>
              <a:rPr lang="cs-CZ" dirty="0"/>
              <a:t>Neukládá zvuk a má omezený počet barev </a:t>
            </a:r>
          </a:p>
          <a:p>
            <a:r>
              <a:rPr lang="cs-CZ" dirty="0"/>
              <a:t>Je využívaný pro animace a na obrázky, které mají málo barev a je potřeba zachovat vstupní kvalitu</a:t>
            </a:r>
          </a:p>
        </p:txBody>
      </p:sp>
      <p:pic>
        <p:nvPicPr>
          <p:cNvPr id="5" name="Obrázek 4" descr="Obsah obrázku tmavé&#10;&#10;Popis byl vytvořen automaticky">
            <a:extLst>
              <a:ext uri="{FF2B5EF4-FFF2-40B4-BE49-F238E27FC236}">
                <a16:creationId xmlns:a16="http://schemas.microsoft.com/office/drawing/2014/main" id="{A4E3A8D1-CFA8-1C7D-E037-AE64FA8821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055" y="3545094"/>
            <a:ext cx="3079596" cy="3079596"/>
          </a:xfrm>
          <a:prstGeom prst="rect">
            <a:avLst/>
          </a:prstGeom>
        </p:spPr>
      </p:pic>
      <p:pic>
        <p:nvPicPr>
          <p:cNvPr id="4" name="Obrázek 3">
            <a:hlinkClick r:id="rId4" action="ppaction://hlinksldjump"/>
            <a:extLst>
              <a:ext uri="{FF2B5EF4-FFF2-40B4-BE49-F238E27FC236}">
                <a16:creationId xmlns:a16="http://schemas.microsoft.com/office/drawing/2014/main" id="{A33304BB-6CE3-B607-5F9B-AAE030415D78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854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C69CCB6-935B-6368-5F24-CA301D256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WebM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103F377-A477-653C-54B3-89EED74D20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První verze byla vytvořena v roce 2010</a:t>
            </a:r>
          </a:p>
          <a:p>
            <a:r>
              <a:rPr lang="cs-CZ" dirty="0"/>
              <a:t>Zdrojové kódy jsou licencovány pod open-source licencí BSD</a:t>
            </a:r>
          </a:p>
          <a:p>
            <a:r>
              <a:rPr lang="cs-CZ" dirty="0"/>
              <a:t>NVIDIA ve spolupráci s Mozillou a YouTube umožnila přehrávání 3D WebM ve </a:t>
            </a:r>
            <a:r>
              <a:rPr lang="cs-CZ" dirty="0" err="1"/>
              <a:t>Firefoxu</a:t>
            </a:r>
            <a:r>
              <a:rPr lang="cs-CZ" dirty="0"/>
              <a:t> 4</a:t>
            </a:r>
          </a:p>
          <a:p>
            <a:r>
              <a:rPr lang="cs-CZ" dirty="0"/>
              <a:t>WebM je speciálně navržen pro streamování videa. </a:t>
            </a:r>
          </a:p>
        </p:txBody>
      </p:sp>
      <p:pic>
        <p:nvPicPr>
          <p:cNvPr id="4" name="Schlossbergbahn.webm.720p.vp9">
            <a:hlinkClick r:id="" action="ppaction://media"/>
            <a:extLst>
              <a:ext uri="{FF2B5EF4-FFF2-40B4-BE49-F238E27FC236}">
                <a16:creationId xmlns:a16="http://schemas.microsoft.com/office/drawing/2014/main" id="{1E918B19-242E-C205-F937-F0E478331C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31149" y="4130116"/>
            <a:ext cx="4387375" cy="2467898"/>
          </a:xfrm>
          <a:prstGeom prst="rect">
            <a:avLst/>
          </a:prstGeom>
        </p:spPr>
      </p:pic>
      <p:pic>
        <p:nvPicPr>
          <p:cNvPr id="5" name="Obrázek 4">
            <a:hlinkClick r:id="rId6" action="ppaction://hlinksldjump"/>
            <a:extLst>
              <a:ext uri="{FF2B5EF4-FFF2-40B4-BE49-F238E27FC236}">
                <a16:creationId xmlns:a16="http://schemas.microsoft.com/office/drawing/2014/main" id="{00DF67F7-AAC8-7133-E8C5-8D643AED72D4}"/>
              </a:ext>
            </a:extLst>
          </p:cNvPr>
          <p:cNvPicPr>
            <a:picLocks noChangeAspect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890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759135F-6E88-3B90-AF63-0152C134A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Ogg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DC9C806-77C6-E77C-2F3E-BC85D9440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Je projekt, který si klade za cíl vytvořit svobodný software pro digitální média</a:t>
            </a:r>
          </a:p>
          <a:p>
            <a:r>
              <a:rPr lang="cs-CZ" dirty="0"/>
              <a:t>Je propagován nadací Xiph.org  </a:t>
            </a:r>
          </a:p>
          <a:p>
            <a:r>
              <a:rPr lang="cs-CZ" dirty="0"/>
              <a:t>Cílem je vyvinout komponenty na kódování a dekódování multimediálního obsahu.</a:t>
            </a:r>
          </a:p>
        </p:txBody>
      </p:sp>
      <p:pic>
        <p:nvPicPr>
          <p:cNvPr id="4" name="Obrázek 3">
            <a:hlinkClick r:id="rId3" action="ppaction://hlinksldjump"/>
            <a:extLst>
              <a:ext uri="{FF2B5EF4-FFF2-40B4-BE49-F238E27FC236}">
                <a16:creationId xmlns:a16="http://schemas.microsoft.com/office/drawing/2014/main" id="{4FF9CD7B-7395-91EB-2A7B-8F2ED105A7EA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79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4DA64A0-E69B-EF7C-41CA-FD3FC71BE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Flash Video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48CC6C5-6266-13DA-6D19-DDDDE092E3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.FLV je formát videa, který slouží k doručení digitálního videa prostřednictvím Adobe Flash Player</a:t>
            </a:r>
          </a:p>
          <a:p>
            <a:r>
              <a:rPr lang="cs-CZ" dirty="0"/>
              <a:t>Poprvé se objevil v roce 2002</a:t>
            </a:r>
          </a:p>
          <a:p>
            <a:r>
              <a:rPr lang="cs-CZ" dirty="0"/>
              <a:t>Ve skutečnosti ale existují dva typy formátu - .FLV a F4V</a:t>
            </a:r>
          </a:p>
          <a:p>
            <a:r>
              <a:rPr lang="cs-CZ" dirty="0"/>
              <a:t>.F4V měla být náhrada za .FLV, jelikož .FLV měl problém s H.264 codecem (video kompresí)</a:t>
            </a:r>
          </a:p>
        </p:txBody>
      </p:sp>
      <p:pic>
        <p:nvPicPr>
          <p:cNvPr id="4" name="Obrázek 3">
            <a:hlinkClick r:id="rId3" action="ppaction://hlinksldjump"/>
            <a:extLst>
              <a:ext uri="{FF2B5EF4-FFF2-40B4-BE49-F238E27FC236}">
                <a16:creationId xmlns:a16="http://schemas.microsoft.com/office/drawing/2014/main" id="{F320331C-90F9-FA6B-6516-4D723F3576C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298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BE45149-CC90-F970-6DCF-AAF0DE590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Multiple</a:t>
            </a:r>
            <a:r>
              <a:rPr lang="cs-CZ" dirty="0"/>
              <a:t>-image Network </a:t>
            </a:r>
            <a:r>
              <a:rPr lang="cs-CZ" dirty="0" err="1"/>
              <a:t>Graphics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B7888C3-933B-59E9-EBCF-E1C9DA737F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MNG je grafický formát pro PNG, Který by ale navíc obsahoval podporu pro animace</a:t>
            </a:r>
          </a:p>
          <a:p>
            <a:r>
              <a:rPr lang="cs-CZ" dirty="0"/>
              <a:t>Poprvé vydán v roce 2001</a:t>
            </a:r>
          </a:p>
          <a:p>
            <a:r>
              <a:rPr lang="cs-CZ" dirty="0"/>
              <a:t>MNG není příliš podporovaný, jediný prohlížeč, který ho podporuje je </a:t>
            </a:r>
            <a:r>
              <a:rPr lang="cs-CZ" dirty="0" err="1"/>
              <a:t>Konqueror</a:t>
            </a:r>
            <a:r>
              <a:rPr lang="cs-CZ" dirty="0"/>
              <a:t>. Mezi telefony je to pak již neaktuální Sony Ericsson. </a:t>
            </a:r>
          </a:p>
          <a:p>
            <a:r>
              <a:rPr lang="cs-CZ" dirty="0"/>
              <a:t>Pro zbytek prohlížečů je potřeba stáhnout rozšíření na podporu</a:t>
            </a:r>
          </a:p>
        </p:txBody>
      </p:sp>
      <p:pic>
        <p:nvPicPr>
          <p:cNvPr id="4" name="Obrázek 3">
            <a:hlinkClick r:id="rId3" action="ppaction://hlinksldjump"/>
            <a:extLst>
              <a:ext uri="{FF2B5EF4-FFF2-40B4-BE49-F238E27FC236}">
                <a16:creationId xmlns:a16="http://schemas.microsoft.com/office/drawing/2014/main" id="{1549CA4B-F267-8B4A-5C56-4DA4E0B2778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51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227</TotalTime>
  <Words>953</Words>
  <Application>Microsoft Office PowerPoint</Application>
  <PresentationFormat>Širokoúhlá obrazovka</PresentationFormat>
  <Paragraphs>95</Paragraphs>
  <Slides>21</Slides>
  <Notes>7</Notes>
  <HiddenSlides>0</HiddenSlides>
  <MMClips>1</MMClips>
  <ScaleCrop>false</ScaleCrop>
  <HeadingPairs>
    <vt:vector size="6" baseType="variant">
      <vt:variant>
        <vt:lpstr>Použitá písma</vt:lpstr>
      </vt:variant>
      <vt:variant>
        <vt:i4>7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21</vt:i4>
      </vt:variant>
    </vt:vector>
  </HeadingPairs>
  <TitlesOfParts>
    <vt:vector size="29" baseType="lpstr">
      <vt:lpstr>Arial</vt:lpstr>
      <vt:lpstr>Arial</vt:lpstr>
      <vt:lpstr>Calibri</vt:lpstr>
      <vt:lpstr>Century Gothic</vt:lpstr>
      <vt:lpstr>Open Sans</vt:lpstr>
      <vt:lpstr>Segoe UI</vt:lpstr>
      <vt:lpstr>Wingdings 3</vt:lpstr>
      <vt:lpstr>Ion</vt:lpstr>
      <vt:lpstr>Formáty videí</vt:lpstr>
      <vt:lpstr>Obsah</vt:lpstr>
      <vt:lpstr>AVI</vt:lpstr>
      <vt:lpstr>MP4 </vt:lpstr>
      <vt:lpstr>GIF</vt:lpstr>
      <vt:lpstr>WebM</vt:lpstr>
      <vt:lpstr>Ogg</vt:lpstr>
      <vt:lpstr>Flash Video</vt:lpstr>
      <vt:lpstr>Multiple-image Network Graphics</vt:lpstr>
      <vt:lpstr>M4V</vt:lpstr>
      <vt:lpstr>Windows Media Video</vt:lpstr>
      <vt:lpstr>Dirac</vt:lpstr>
      <vt:lpstr>Matroska</vt:lpstr>
      <vt:lpstr>MPEG-1</vt:lpstr>
      <vt:lpstr>Advanced Systems Format </vt:lpstr>
      <vt:lpstr>3GPP</vt:lpstr>
      <vt:lpstr>Citace</vt:lpstr>
      <vt:lpstr>Citace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Formáty videí</dc:title>
  <dc:creator>Knápek Dominik</dc:creator>
  <cp:lastModifiedBy>Knápek Dominik</cp:lastModifiedBy>
  <cp:revision>6</cp:revision>
  <dcterms:created xsi:type="dcterms:W3CDTF">2022-12-28T15:33:52Z</dcterms:created>
  <dcterms:modified xsi:type="dcterms:W3CDTF">2023-01-07T15:11:01Z</dcterms:modified>
</cp:coreProperties>
</file>

<file path=docProps/thumbnail.jpeg>
</file>